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handoutMasterIdLst>
    <p:handoutMasterId r:id="rId8"/>
  </p:handoutMasterIdLst>
  <p:sldIdLst>
    <p:sldId id="928" r:id="rId2"/>
    <p:sldId id="966" r:id="rId3"/>
    <p:sldId id="964" r:id="rId4"/>
    <p:sldId id="967" r:id="rId5"/>
    <p:sldId id="933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AEF"/>
    <a:srgbClr val="E4ECDE"/>
    <a:srgbClr val="000000"/>
    <a:srgbClr val="A162D0"/>
    <a:srgbClr val="06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89760" autoAdjust="0"/>
  </p:normalViewPr>
  <p:slideViewPr>
    <p:cSldViewPr snapToGrid="0" snapToObjects="1">
      <p:cViewPr varScale="1">
        <p:scale>
          <a:sx n="145" d="100"/>
          <a:sy n="145" d="100"/>
        </p:scale>
        <p:origin x="8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58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390EF98-CF92-77AC-F469-F2B3D2FD7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19F7BA-30F9-682F-6C21-EC6EE46A65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03E37-03B0-4887-94C5-FA901AAA69FA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BBBDA2-50BA-6974-80AD-78257FFA6E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22EC05B-A1BB-8CE8-DA3D-DAB68680CC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AC075-CCDD-4549-A5CE-5EDC4C630D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421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B975D-D156-714A-AC3C-D5FCB7EE9212}" type="datetimeFigureOut">
              <a:rPr kumimoji="1" lang="zh-CN" altLang="en-US" smtClean="0"/>
              <a:t>2024/11/10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BC67A-9574-3A48-9EC6-A1D3784C182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27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A2C31-C536-4DE1-8AE2-F60380E99C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49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A2C31-C536-4DE1-8AE2-F60380E99C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31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A2C31-C536-4DE1-8AE2-F60380E99C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87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0" y="1500554"/>
            <a:ext cx="12191999" cy="2086708"/>
          </a:xfrm>
          <a:prstGeom prst="rect">
            <a:avLst/>
          </a:prstGeom>
          <a:noFill/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4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3155230" y="3669185"/>
            <a:ext cx="2294080" cy="5498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anchor="t"/>
          <a:lstStyle>
            <a:lvl1pPr marL="0" indent="0" algn="ctr">
              <a:buNone/>
              <a:defRPr sz="1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6742690" y="3669184"/>
            <a:ext cx="2294080" cy="5498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anchor="t"/>
          <a:lstStyle>
            <a:lvl1pPr marL="0" indent="0" algn="ctr">
              <a:buNone/>
              <a:defRPr sz="1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155230" y="4448647"/>
            <a:ext cx="5881540" cy="508364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50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4F2959B-1EE5-1D34-E37E-CE039954B5D1}"/>
              </a:ext>
            </a:extLst>
          </p:cNvPr>
          <p:cNvSpPr/>
          <p:nvPr userDrawn="1"/>
        </p:nvSpPr>
        <p:spPr>
          <a:xfrm>
            <a:off x="-1" y="657726"/>
            <a:ext cx="961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D:\Documents\Downloads\NJUST答辩模板\校徽.png">
            <a:extLst>
              <a:ext uri="{FF2B5EF4-FFF2-40B4-BE49-F238E27FC236}">
                <a16:creationId xmlns:a16="http://schemas.microsoft.com/office/drawing/2014/main" id="{4327A890-F8D5-5672-1A0B-CD3210E2F1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79" y="-315683"/>
            <a:ext cx="3633759" cy="20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4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F019197-D049-5145-CDC5-6F70444FC320}"/>
              </a:ext>
            </a:extLst>
          </p:cNvPr>
          <p:cNvSpPr/>
          <p:nvPr userDrawn="1"/>
        </p:nvSpPr>
        <p:spPr>
          <a:xfrm>
            <a:off x="-1" y="657726"/>
            <a:ext cx="961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D:\Documents\Downloads\NJUST答辩模板\校徽.png">
            <a:extLst>
              <a:ext uri="{FF2B5EF4-FFF2-40B4-BE49-F238E27FC236}">
                <a16:creationId xmlns:a16="http://schemas.microsoft.com/office/drawing/2014/main" id="{8D889125-2931-0E54-7D9E-D6D4391E56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79" y="-315683"/>
            <a:ext cx="3633759" cy="20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558800" y="4165951"/>
            <a:ext cx="2413000" cy="24130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7378700" y="203200"/>
            <a:ext cx="4419600" cy="4419600"/>
          </a:xfrm>
          <a:prstGeom prst="ellipse">
            <a:avLst/>
          </a:prstGeom>
        </p:spPr>
      </p:pic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801979" y="1020156"/>
            <a:ext cx="4588044" cy="88885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目录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3801979" y="1909012"/>
            <a:ext cx="4588044" cy="401052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459832" y="2413000"/>
            <a:ext cx="9272338" cy="1059969"/>
          </a:xfrm>
          <a:prstGeom prst="rect">
            <a:avLst/>
          </a:prstGeom>
          <a:ln w="12700" cmpd="sng">
            <a:noFill/>
          </a:ln>
        </p:spPr>
        <p:txBody>
          <a:bodyPr vert="horz" anchor="t"/>
          <a:lstStyle>
            <a:lvl1pPr>
              <a:defRPr kumimoji="1"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 algn="ctr">
              <a:lnSpc>
                <a:spcPct val="130000"/>
              </a:lnSpc>
              <a:buNone/>
            </a:pP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9832" y="416732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1459831" y="462280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9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8433254" y="416732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30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3253" y="462280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31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4946542" y="416732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32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4946541" y="462280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52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558800" y="4165951"/>
            <a:ext cx="2413000" cy="24130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7378700" y="203200"/>
            <a:ext cx="4419600" cy="4419600"/>
          </a:xfrm>
          <a:prstGeom prst="ellipse">
            <a:avLst/>
          </a:prstGeom>
        </p:spPr>
      </p:pic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801979" y="1020156"/>
            <a:ext cx="4588044" cy="88885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目录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3801979" y="1909012"/>
            <a:ext cx="4588044" cy="401052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459832" y="2413000"/>
            <a:ext cx="9272338" cy="1059969"/>
          </a:xfrm>
          <a:prstGeom prst="rect">
            <a:avLst/>
          </a:prstGeom>
          <a:ln w="12700" cmpd="sng">
            <a:noFill/>
          </a:ln>
        </p:spPr>
        <p:txBody>
          <a:bodyPr vert="horz" anchor="t"/>
          <a:lstStyle>
            <a:lvl1pPr>
              <a:defRPr kumimoji="1"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 algn="ctr">
              <a:lnSpc>
                <a:spcPct val="130000"/>
              </a:lnSpc>
              <a:buNone/>
            </a:pP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79519" y="416732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79518" y="462280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31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3484482" y="416732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32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3483070" y="462280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9445" y="417130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6390855" y="462678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9294408" y="4171304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9294407" y="4626780"/>
            <a:ext cx="229786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927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558800" y="4165951"/>
            <a:ext cx="2413000" cy="24130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7378700" y="203200"/>
            <a:ext cx="4419600" cy="4419600"/>
          </a:xfrm>
          <a:prstGeom prst="ellipse">
            <a:avLst/>
          </a:prstGeom>
        </p:spPr>
      </p:pic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801979" y="1020156"/>
            <a:ext cx="4588044" cy="88885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目录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3801979" y="1909012"/>
            <a:ext cx="4588044" cy="401052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459832" y="2413000"/>
            <a:ext cx="9272338" cy="1059969"/>
          </a:xfrm>
          <a:prstGeom prst="rect">
            <a:avLst/>
          </a:prstGeom>
          <a:ln w="12700" cmpd="sng">
            <a:noFill/>
          </a:ln>
        </p:spPr>
        <p:txBody>
          <a:bodyPr vert="horz" anchor="t"/>
          <a:lstStyle>
            <a:lvl1pPr marL="0" indent="0" algn="ctr">
              <a:lnSpc>
                <a:spcPct val="130000"/>
              </a:lnSpc>
              <a:buNone/>
              <a:defRPr sz="1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79519" y="4167324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79518" y="4622800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2892015" y="4165951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2892013" y="4621427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204511" y="4165951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204511" y="4621427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7517007" y="4167324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517007" y="4622800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9829503" y="4165951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9829502" y="4621427"/>
            <a:ext cx="1805335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69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558800" y="4165951"/>
            <a:ext cx="2413000" cy="24130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7378700" y="203200"/>
            <a:ext cx="4419600" cy="4419600"/>
          </a:xfrm>
          <a:prstGeom prst="ellipse">
            <a:avLst/>
          </a:prstGeom>
        </p:spPr>
      </p:pic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801979" y="1020156"/>
            <a:ext cx="4588044" cy="88885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目录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3801979" y="1909012"/>
            <a:ext cx="4588044" cy="401052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459832" y="2413000"/>
            <a:ext cx="9272338" cy="1059969"/>
          </a:xfrm>
          <a:prstGeom prst="rect">
            <a:avLst/>
          </a:prstGeom>
          <a:ln w="12700" cmpd="sng">
            <a:noFill/>
          </a:ln>
        </p:spPr>
        <p:txBody>
          <a:bodyPr vert="horz" anchor="t"/>
          <a:lstStyle>
            <a:lvl1pPr>
              <a:defRPr kumimoji="1"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 algn="ctr">
              <a:lnSpc>
                <a:spcPct val="130000"/>
              </a:lnSpc>
              <a:buNone/>
            </a:pP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4167324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58799" y="4622800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8797" y="4165951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2408797" y="4621427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4258794" y="4165951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4258794" y="4621427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7958788" y="4167324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954761" y="4622800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9808784" y="4165951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9808783" y="4621427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6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6108791" y="4165951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7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6108791" y="4621427"/>
            <a:ext cx="1846774" cy="4554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latin typeface="+mn-lt"/>
              </a:defRPr>
            </a:lvl1pPr>
          </a:lstStyle>
          <a:p>
            <a:pPr lvl="0"/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69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61489" t="25058" r="12143" b="25081"/>
          <a:stretch>
            <a:fillRect/>
          </a:stretch>
        </p:blipFill>
        <p:spPr>
          <a:xfrm>
            <a:off x="3882314" y="1181451"/>
            <a:ext cx="4495104" cy="4495104"/>
          </a:xfrm>
          <a:prstGeom prst="ellipse">
            <a:avLst/>
          </a:prstGeom>
        </p:spPr>
      </p:pic>
      <p:sp>
        <p:nvSpPr>
          <p:cNvPr id="5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2326105" y="2470485"/>
            <a:ext cx="7539792" cy="1074822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2326105" y="3545305"/>
            <a:ext cx="7539792" cy="70772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ctr">
              <a:buNone/>
              <a:defRPr sz="4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-1" y="657726"/>
            <a:ext cx="1213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320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" y="657726"/>
            <a:ext cx="961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Documents\Downloads\NJUST答辩模板\校徽.png">
            <a:extLst>
              <a:ext uri="{FF2B5EF4-FFF2-40B4-BE49-F238E27FC236}">
                <a16:creationId xmlns:a16="http://schemas.microsoft.com/office/drawing/2014/main" id="{DC20CF9D-5373-2324-4513-B6A96B2BB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79" y="-315683"/>
            <a:ext cx="3633759" cy="20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7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126F13C-DE2A-39D2-8DE3-F9EA69A3460B}"/>
              </a:ext>
            </a:extLst>
          </p:cNvPr>
          <p:cNvSpPr/>
          <p:nvPr userDrawn="1"/>
        </p:nvSpPr>
        <p:spPr>
          <a:xfrm>
            <a:off x="-1" y="657726"/>
            <a:ext cx="961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D:\Documents\Downloads\NJUST答辩模板\校徽.png">
            <a:extLst>
              <a:ext uri="{FF2B5EF4-FFF2-40B4-BE49-F238E27FC236}">
                <a16:creationId xmlns:a16="http://schemas.microsoft.com/office/drawing/2014/main" id="{B77D66E4-54B1-8FF7-6AC9-61F79C726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79" y="-315683"/>
            <a:ext cx="3633759" cy="20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9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65304" y="220133"/>
            <a:ext cx="3303395" cy="389467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3F378D-4F86-7C3A-EBCA-5F28E1B7FBFC}"/>
              </a:ext>
            </a:extLst>
          </p:cNvPr>
          <p:cNvSpPr/>
          <p:nvPr userDrawn="1"/>
        </p:nvSpPr>
        <p:spPr>
          <a:xfrm>
            <a:off x="-1" y="657726"/>
            <a:ext cx="961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D:\Documents\Downloads\NJUST答辩模板\校徽.png">
            <a:extLst>
              <a:ext uri="{FF2B5EF4-FFF2-40B4-BE49-F238E27FC236}">
                <a16:creationId xmlns:a16="http://schemas.microsoft.com/office/drawing/2014/main" id="{3342DA69-6893-0766-A09A-D6F9281427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79" y="-315683"/>
            <a:ext cx="3633759" cy="20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6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60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9.wmf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jpeg"/><Relationship Id="rId5" Type="http://schemas.openxmlformats.org/officeDocument/2006/relationships/video" Target="../media/media2.mp4"/><Relationship Id="rId10" Type="http://schemas.openxmlformats.org/officeDocument/2006/relationships/image" Target="../media/image13.png"/><Relationship Id="rId4" Type="http://schemas.microsoft.com/office/2007/relationships/media" Target="../media/media2.mp4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9.mp4"/><Relationship Id="rId18" Type="http://schemas.openxmlformats.org/officeDocument/2006/relationships/video" Target="../media/media11.mp4"/><Relationship Id="rId26" Type="http://schemas.openxmlformats.org/officeDocument/2006/relationships/notesSlide" Target="../notesSlides/notesSlide2.xml"/><Relationship Id="rId21" Type="http://schemas.microsoft.com/office/2007/relationships/media" Target="../media/media13.mp4"/><Relationship Id="rId34" Type="http://schemas.openxmlformats.org/officeDocument/2006/relationships/image" Target="../media/image23.png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microsoft.com/office/2007/relationships/media" Target="../media/media11.mp4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video" Target="../media/media10.mp4"/><Relationship Id="rId20" Type="http://schemas.openxmlformats.org/officeDocument/2006/relationships/video" Target="../media/media12.mp4"/><Relationship Id="rId29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24" Type="http://schemas.openxmlformats.org/officeDocument/2006/relationships/video" Target="../media/media14.mp4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microsoft.com/office/2007/relationships/media" Target="../media/media5.mp4"/><Relationship Id="rId15" Type="http://schemas.microsoft.com/office/2007/relationships/media" Target="../media/media10.mp4"/><Relationship Id="rId23" Type="http://schemas.microsoft.com/office/2007/relationships/media" Target="../media/media14.mp4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video" Target="../media/media7.mp4"/><Relationship Id="rId19" Type="http://schemas.microsoft.com/office/2007/relationships/media" Target="../media/media12.mp4"/><Relationship Id="rId31" Type="http://schemas.openxmlformats.org/officeDocument/2006/relationships/image" Target="../media/image20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video" Target="../media/media9.mp4"/><Relationship Id="rId22" Type="http://schemas.openxmlformats.org/officeDocument/2006/relationships/video" Target="../media/media13.mp4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video" Target="../media/media6.mp4"/><Relationship Id="rId3" Type="http://schemas.microsoft.com/office/2007/relationships/media" Target="../media/media4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B65BDB-4F5F-6442-8815-9F4AE8CFDE26}"/>
              </a:ext>
            </a:extLst>
          </p:cNvPr>
          <p:cNvSpPr txBox="1">
            <a:spLocks/>
          </p:cNvSpPr>
          <p:nvPr/>
        </p:nvSpPr>
        <p:spPr>
          <a:xfrm>
            <a:off x="0" y="143933"/>
            <a:ext cx="8104472" cy="389467"/>
          </a:xfrm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b="1" dirty="0">
                <a:solidFill>
                  <a:schemeClr val="tx2">
                    <a:lumMod val="50000"/>
                  </a:schemeClr>
                </a:solidFill>
                <a:latin typeface="Segoe UI" panose="020B0502040204020203"/>
                <a:ea typeface="微软雅黑" panose="020B0503020204020204" pitchFamily="34" charset="-122"/>
              </a:rPr>
              <a:t>多模态高光谱视频采集与处理系统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5ED348-0FD2-4E14-8534-C257F98D64E8}"/>
              </a:ext>
            </a:extLst>
          </p:cNvPr>
          <p:cNvSpPr txBox="1"/>
          <p:nvPr/>
        </p:nvSpPr>
        <p:spPr>
          <a:xfrm>
            <a:off x="7174860" y="4673690"/>
            <a:ext cx="6209871" cy="1562626"/>
          </a:xfrm>
          <a:prstGeom prst="rect">
            <a:avLst/>
          </a:prstGeom>
          <a:noFill/>
        </p:spPr>
        <p:txBody>
          <a:bodyPr wrap="square" lIns="180000" tIns="180000" rIns="180000" bIns="180000" rtlCol="0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rgbClr val="002060"/>
                </a:solidFill>
              </a:rPr>
              <a:t>帧率：</a:t>
            </a:r>
            <a:r>
              <a:rPr kumimoji="1" lang="en-US" altLang="zh-CN" b="1" dirty="0">
                <a:solidFill>
                  <a:srgbClr val="002060"/>
                </a:solidFill>
              </a:rPr>
              <a:t>25 FPS, </a:t>
            </a:r>
            <a:r>
              <a:rPr kumimoji="1" lang="zh-CN" altLang="en-US" b="1" dirty="0">
                <a:solidFill>
                  <a:srgbClr val="002060"/>
                </a:solidFill>
              </a:rPr>
              <a:t>最高</a:t>
            </a:r>
            <a:r>
              <a:rPr kumimoji="1" lang="en-US" altLang="zh-CN" b="1" dirty="0">
                <a:solidFill>
                  <a:srgbClr val="002060"/>
                </a:solidFill>
              </a:rPr>
              <a:t>180FPS</a:t>
            </a: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rgbClr val="002060"/>
                </a:solidFill>
              </a:rPr>
              <a:t>黑色校准、光谱校准</a:t>
            </a:r>
            <a:endParaRPr kumimoji="1" lang="en-US" altLang="zh-CN" b="1" dirty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rgbClr val="002060"/>
                </a:solidFill>
              </a:rPr>
              <a:t>同时采集彩色视频并且配准</a:t>
            </a:r>
            <a:endParaRPr kumimoji="1" lang="en-US" altLang="zh-CN" b="1" dirty="0">
              <a:solidFill>
                <a:srgbClr val="00206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B3964F-990F-C1E3-1F98-B57FA8B8974F}"/>
              </a:ext>
            </a:extLst>
          </p:cNvPr>
          <p:cNvSpPr txBox="1"/>
          <p:nvPr/>
        </p:nvSpPr>
        <p:spPr>
          <a:xfrm>
            <a:off x="0" y="4847753"/>
            <a:ext cx="7074568" cy="129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rgbClr val="002060"/>
                </a:solidFill>
              </a:rPr>
              <a:t>近红外高光谱相机： </a:t>
            </a:r>
            <a:r>
              <a:rPr kumimoji="1" lang="en-US" altLang="zh-CN" b="1" dirty="0">
                <a:solidFill>
                  <a:srgbClr val="002060"/>
                </a:solidFill>
              </a:rPr>
              <a:t>25 </a:t>
            </a:r>
            <a:r>
              <a:rPr kumimoji="1" lang="zh-CN" altLang="en-US" b="1" dirty="0">
                <a:solidFill>
                  <a:srgbClr val="002060"/>
                </a:solidFill>
              </a:rPr>
              <a:t>波段</a:t>
            </a:r>
            <a:r>
              <a:rPr kumimoji="1" lang="en-US" altLang="zh-CN" b="1" dirty="0">
                <a:solidFill>
                  <a:srgbClr val="002060"/>
                </a:solidFill>
              </a:rPr>
              <a:t>, 665-960nm</a:t>
            </a:r>
            <a:r>
              <a:rPr kumimoji="1" lang="zh-CN" altLang="en-US" b="1" dirty="0">
                <a:solidFill>
                  <a:srgbClr val="002060"/>
                </a:solidFill>
              </a:rPr>
              <a:t>，</a:t>
            </a:r>
            <a:r>
              <a:rPr kumimoji="1" lang="en-US" altLang="zh-CN" b="1" dirty="0">
                <a:solidFill>
                  <a:srgbClr val="002060"/>
                </a:solidFill>
              </a:rPr>
              <a:t>256*512</a:t>
            </a: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rgbClr val="002060"/>
                </a:solidFill>
              </a:rPr>
              <a:t>可见光高光谱相机</a:t>
            </a:r>
            <a:r>
              <a:rPr kumimoji="1" lang="en-US" altLang="zh-CN" b="1" dirty="0">
                <a:solidFill>
                  <a:srgbClr val="002060"/>
                </a:solidFill>
              </a:rPr>
              <a:t>:    16 </a:t>
            </a:r>
            <a:r>
              <a:rPr kumimoji="1" lang="zh-CN" altLang="en-US" b="1" dirty="0">
                <a:solidFill>
                  <a:srgbClr val="002060"/>
                </a:solidFill>
              </a:rPr>
              <a:t>波段</a:t>
            </a:r>
            <a:r>
              <a:rPr kumimoji="1" lang="en-US" altLang="zh-CN" b="1" dirty="0">
                <a:solidFill>
                  <a:srgbClr val="002060"/>
                </a:solidFill>
              </a:rPr>
              <a:t>, 460nm-600nm</a:t>
            </a:r>
            <a:r>
              <a:rPr kumimoji="1" lang="zh-CN" altLang="en-US" b="1" dirty="0">
                <a:solidFill>
                  <a:srgbClr val="002060"/>
                </a:solidFill>
              </a:rPr>
              <a:t>， </a:t>
            </a:r>
            <a:r>
              <a:rPr kumimoji="1" lang="en-US" altLang="zh-CN" b="1" dirty="0">
                <a:solidFill>
                  <a:srgbClr val="002060"/>
                </a:solidFill>
              </a:rPr>
              <a:t>256*498</a:t>
            </a: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002060"/>
                </a:solidFill>
              </a:rPr>
              <a:t>RGB</a:t>
            </a:r>
            <a:r>
              <a:rPr kumimoji="1" lang="zh-CN" altLang="en-US" b="1" dirty="0">
                <a:solidFill>
                  <a:srgbClr val="002060"/>
                </a:solidFill>
              </a:rPr>
              <a:t>相机：</a:t>
            </a:r>
            <a:r>
              <a:rPr kumimoji="1" lang="en-US" altLang="zh-CN" b="1" dirty="0">
                <a:solidFill>
                  <a:srgbClr val="002060"/>
                </a:solidFill>
              </a:rPr>
              <a:t>1920*1200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3DAF75-C819-169D-605C-D1220A120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06" y="1076549"/>
            <a:ext cx="4437131" cy="27113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45A130E-1B5E-BE68-11EF-39068B1E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42" y="1076549"/>
            <a:ext cx="3781553" cy="27113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8267475-9AB0-AEC9-7490-4B2080871938}"/>
              </a:ext>
            </a:extLst>
          </p:cNvPr>
          <p:cNvSpPr txBox="1"/>
          <p:nvPr/>
        </p:nvSpPr>
        <p:spPr>
          <a:xfrm>
            <a:off x="4090086" y="3787850"/>
            <a:ext cx="329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高光谱多模态数据采集与跟踪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739FB7-2CFE-B6F7-78D1-46571743E71B}"/>
              </a:ext>
            </a:extLst>
          </p:cNvPr>
          <p:cNvSpPr txBox="1"/>
          <p:nvPr/>
        </p:nvSpPr>
        <p:spPr>
          <a:xfrm>
            <a:off x="8913720" y="3787850"/>
            <a:ext cx="249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高光谱目标标注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F6BF50-A48C-EA53-5898-00C3CC990269}"/>
              </a:ext>
            </a:extLst>
          </p:cNvPr>
          <p:cNvSpPr txBox="1"/>
          <p:nvPr/>
        </p:nvSpPr>
        <p:spPr>
          <a:xfrm>
            <a:off x="329122" y="3791836"/>
            <a:ext cx="293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高光谱多模态数据采集装置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A44D5D9-4CCF-EC79-9F2E-0CF33EA46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0535"/>
            <a:ext cx="3666628" cy="25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25C481-6720-FA33-1961-E531DEA66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1138" b="3998"/>
          <a:stretch/>
        </p:blipFill>
        <p:spPr>
          <a:xfrm>
            <a:off x="0" y="1300895"/>
            <a:ext cx="6491235" cy="3914200"/>
          </a:xfrm>
          <a:prstGeom prst="rect">
            <a:avLst/>
          </a:prstGeom>
        </p:spPr>
      </p:pic>
      <p:sp>
        <p:nvSpPr>
          <p:cNvPr id="3" name="文本占位符 1">
            <a:extLst>
              <a:ext uri="{FF2B5EF4-FFF2-40B4-BE49-F238E27FC236}">
                <a16:creationId xmlns:a16="http://schemas.microsoft.com/office/drawing/2014/main" id="{AF98008F-2416-8FDC-C894-A0AC51521EDD}"/>
              </a:ext>
            </a:extLst>
          </p:cNvPr>
          <p:cNvSpPr txBox="1">
            <a:spLocks/>
          </p:cNvSpPr>
          <p:nvPr/>
        </p:nvSpPr>
        <p:spPr>
          <a:xfrm>
            <a:off x="0" y="143933"/>
            <a:ext cx="5331510" cy="389467"/>
          </a:xfrm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b="1" dirty="0">
                <a:solidFill>
                  <a:schemeClr val="tx2">
                    <a:lumMod val="50000"/>
                  </a:schemeClr>
                </a:solidFill>
                <a:latin typeface="Segoe UI" panose="020B0502040204020203"/>
                <a:ea typeface="微软雅黑" panose="020B0503020204020204" pitchFamily="34" charset="-122"/>
              </a:rPr>
              <a:t>高光谱视频采集与处理系统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D46AC6-51AA-75F9-49D1-AD8941F427C8}"/>
              </a:ext>
            </a:extLst>
          </p:cNvPr>
          <p:cNvSpPr txBox="1"/>
          <p:nvPr/>
        </p:nvSpPr>
        <p:spPr>
          <a:xfrm>
            <a:off x="2434723" y="6190847"/>
            <a:ext cx="579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有效区分复杂场景下的前景和背景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am2_frame_000003">
            <a:extLst>
              <a:ext uri="{FF2B5EF4-FFF2-40B4-BE49-F238E27FC236}">
                <a16:creationId xmlns:a16="http://schemas.microsoft.com/office/drawing/2014/main" id="{513F3AB7-F6EF-1F7F-661F-69F901451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31"/>
          <a:stretch/>
        </p:blipFill>
        <p:spPr>
          <a:xfrm>
            <a:off x="7429081" y="1421475"/>
            <a:ext cx="2358013" cy="12897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325043-9E22-AD6F-E794-7A64A3A619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5214" y="2739204"/>
            <a:ext cx="4916996" cy="29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8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sivideo">
            <a:hlinkClick r:id="" action="ppaction://media"/>
            <a:extLst>
              <a:ext uri="{FF2B5EF4-FFF2-40B4-BE49-F238E27FC236}">
                <a16:creationId xmlns:a16="http://schemas.microsoft.com/office/drawing/2014/main" id="{60BE3AEC-20B2-4A01-C654-ED5C34AEAC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0357" y="941322"/>
            <a:ext cx="3274078" cy="5820583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385EADE4-7EAA-3DE2-400D-55C499DDA367}"/>
              </a:ext>
            </a:extLst>
          </p:cNvPr>
          <p:cNvSpPr txBox="1">
            <a:spLocks/>
          </p:cNvSpPr>
          <p:nvPr/>
        </p:nvSpPr>
        <p:spPr>
          <a:xfrm>
            <a:off x="-25263" y="162265"/>
            <a:ext cx="7250028" cy="38946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200" b="1" dirty="0">
                <a:solidFill>
                  <a:schemeClr val="tx2">
                    <a:lumMod val="50000"/>
                  </a:schemeClr>
                </a:solidFill>
                <a:latin typeface="Segoe UI" panose="020B0502040204020203"/>
                <a:ea typeface="微软雅黑" panose="020B0503020204020204" pitchFamily="34" charset="-122"/>
              </a:rPr>
              <a:t>多模态高光谱视频采集无人机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88067E6-937E-FAEB-3D4D-A2B17EC73B4D}"/>
              </a:ext>
            </a:extLst>
          </p:cNvPr>
          <p:cNvGrpSpPr/>
          <p:nvPr/>
        </p:nvGrpSpPr>
        <p:grpSpPr>
          <a:xfrm>
            <a:off x="246463" y="804320"/>
            <a:ext cx="6124192" cy="3405939"/>
            <a:chOff x="109379" y="699838"/>
            <a:chExt cx="11633442" cy="5822778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061B224E-A8D8-89E6-D55D-55DFD7978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8" t="21532" r="11761" b="10073"/>
            <a:stretch/>
          </p:blipFill>
          <p:spPr>
            <a:xfrm>
              <a:off x="3492485" y="699838"/>
              <a:ext cx="4661940" cy="3416350"/>
            </a:xfrm>
            <a:prstGeom prst="rect">
              <a:avLst/>
            </a:prstGeom>
          </p:spPr>
        </p:pic>
        <p:pic>
          <p:nvPicPr>
            <p:cNvPr id="6" name="Picture 2" descr="v5+01">
              <a:extLst>
                <a:ext uri="{FF2B5EF4-FFF2-40B4-BE49-F238E27FC236}">
                  <a16:creationId xmlns:a16="http://schemas.microsoft.com/office/drawing/2014/main" id="{E49D8186-8BB9-C1A5-F011-75A3C400C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795" y="820154"/>
              <a:ext cx="3058026" cy="1834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F6E0E89F-F20F-FEEE-2CEE-0F4EB7C75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8313" y="820154"/>
              <a:ext cx="2962087" cy="2263651"/>
            </a:xfrm>
            <a:prstGeom prst="rect">
              <a:avLst/>
            </a:prstGeom>
          </p:spPr>
        </p:pic>
        <p:pic>
          <p:nvPicPr>
            <p:cNvPr id="8" name="Picture 10" descr="h16">
              <a:extLst>
                <a:ext uri="{FF2B5EF4-FFF2-40B4-BE49-F238E27FC236}">
                  <a16:creationId xmlns:a16="http://schemas.microsoft.com/office/drawing/2014/main" id="{6BE80410-586D-72C3-B5B2-B91C494D9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2" r="17497" b="28264"/>
            <a:stretch/>
          </p:blipFill>
          <p:spPr bwMode="auto">
            <a:xfrm>
              <a:off x="578541" y="3834906"/>
              <a:ext cx="2044343" cy="220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16">
              <a:extLst>
                <a:ext uri="{FF2B5EF4-FFF2-40B4-BE49-F238E27FC236}">
                  <a16:creationId xmlns:a16="http://schemas.microsoft.com/office/drawing/2014/main" id="{B763EE87-C803-FAA3-C1C0-9F00922FA0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7" t="74336" r="6291"/>
            <a:stretch/>
          </p:blipFill>
          <p:spPr bwMode="auto">
            <a:xfrm>
              <a:off x="3946358" y="4295694"/>
              <a:ext cx="2935706" cy="173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27">
              <a:extLst>
                <a:ext uri="{FF2B5EF4-FFF2-40B4-BE49-F238E27FC236}">
                  <a16:creationId xmlns:a16="http://schemas.microsoft.com/office/drawing/2014/main" id="{260B850F-F6EE-DE94-9E85-F5EA05B858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2327001"/>
                </p:ext>
              </p:extLst>
            </p:nvPr>
          </p:nvGraphicFramePr>
          <p:xfrm>
            <a:off x="8787989" y="2963503"/>
            <a:ext cx="2447525" cy="3179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r:id="rId12" imgW="20266560" imgH="26006040" progId="">
                    <p:embed/>
                  </p:oleObj>
                </mc:Choice>
                <mc:Fallback>
                  <p:oleObj r:id="rId12" imgW="20266560" imgH="26006040" progId="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2FA207AF-8A85-7CC5-EF5D-8DB2F72F3A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787989" y="2963503"/>
                          <a:ext cx="2447525" cy="3179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nector: Curved 32">
              <a:extLst>
                <a:ext uri="{FF2B5EF4-FFF2-40B4-BE49-F238E27FC236}">
                  <a16:creationId xmlns:a16="http://schemas.microsoft.com/office/drawing/2014/main" id="{A6A6646E-C6C2-4AD7-AFB2-9E226ABAF6AB}"/>
                </a:ext>
              </a:extLst>
            </p:cNvPr>
            <p:cNvCxnSpPr/>
            <p:nvPr/>
          </p:nvCxnSpPr>
          <p:spPr>
            <a:xfrm rot="10800000" flipV="1">
              <a:off x="2249905" y="974558"/>
              <a:ext cx="3164306" cy="1552074"/>
            </a:xfrm>
            <a:prstGeom prst="curvedConnector3">
              <a:avLst/>
            </a:prstGeom>
            <a:ln w="25400" cmpd="sng">
              <a:solidFill>
                <a:srgbClr val="00B0F0"/>
              </a:solidFill>
              <a:tailEnd type="triangle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FE419F15-F394-7470-98D6-C5ED84CE2DEA}"/>
                </a:ext>
              </a:extLst>
            </p:cNvPr>
            <p:cNvSpPr txBox="1"/>
            <p:nvPr/>
          </p:nvSpPr>
          <p:spPr>
            <a:xfrm>
              <a:off x="109379" y="3084320"/>
              <a:ext cx="29826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kumimoji="1"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GNSS</a:t>
              </a:r>
              <a:r>
                <a:rPr kumimoji="1"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全球卫星导航模块</a:t>
              </a:r>
            </a:p>
          </p:txBody>
        </p:sp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6FA4ED26-8347-5A87-B3C0-F6AE1E7EB63F}"/>
                </a:ext>
              </a:extLst>
            </p:cNvPr>
            <p:cNvSpPr txBox="1"/>
            <p:nvPr/>
          </p:nvSpPr>
          <p:spPr>
            <a:xfrm>
              <a:off x="109379" y="6060951"/>
              <a:ext cx="29826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kumimoji="1"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图数一体手持链路</a:t>
              </a:r>
            </a:p>
          </p:txBody>
        </p:sp>
        <p:sp>
          <p:nvSpPr>
            <p:cNvPr id="14" name="TextBox 35">
              <a:extLst>
                <a:ext uri="{FF2B5EF4-FFF2-40B4-BE49-F238E27FC236}">
                  <a16:creationId xmlns:a16="http://schemas.microsoft.com/office/drawing/2014/main" id="{172470AD-5F81-F8AA-581A-947465855D7A}"/>
                </a:ext>
              </a:extLst>
            </p:cNvPr>
            <p:cNvSpPr txBox="1"/>
            <p:nvPr/>
          </p:nvSpPr>
          <p:spPr>
            <a:xfrm>
              <a:off x="3922878" y="6060951"/>
              <a:ext cx="29826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kumimoji="1"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图数一体链路天空端</a:t>
              </a:r>
            </a:p>
          </p:txBody>
        </p: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FE49C18D-3126-66BE-4C75-94C09722789E}"/>
                </a:ext>
              </a:extLst>
            </p:cNvPr>
            <p:cNvSpPr txBox="1"/>
            <p:nvPr/>
          </p:nvSpPr>
          <p:spPr>
            <a:xfrm>
              <a:off x="8567294" y="6214839"/>
              <a:ext cx="29826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kumimoji="1"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高光谱相机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DDE66FCB-7919-FBB6-0D2C-F0AB7975A70F}"/>
                </a:ext>
              </a:extLst>
            </p:cNvPr>
            <p:cNvSpPr txBox="1"/>
            <p:nvPr/>
          </p:nvSpPr>
          <p:spPr>
            <a:xfrm>
              <a:off x="8567294" y="2536837"/>
              <a:ext cx="29826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kumimoji="1"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开源高级智能控制器</a:t>
              </a:r>
            </a:p>
          </p:txBody>
        </p:sp>
        <p:cxnSp>
          <p:nvCxnSpPr>
            <p:cNvPr id="17" name="Connector: Curved 39">
              <a:extLst>
                <a:ext uri="{FF2B5EF4-FFF2-40B4-BE49-F238E27FC236}">
                  <a16:creationId xmlns:a16="http://schemas.microsoft.com/office/drawing/2014/main" id="{753A4853-154C-48A0-817C-E7A2D98450ED}"/>
                </a:ext>
              </a:extLst>
            </p:cNvPr>
            <p:cNvCxnSpPr/>
            <p:nvPr/>
          </p:nvCxnSpPr>
          <p:spPr>
            <a:xfrm>
              <a:off x="5944581" y="2627613"/>
              <a:ext cx="3364519" cy="1763295"/>
            </a:xfrm>
            <a:prstGeom prst="curvedConnector3">
              <a:avLst/>
            </a:prstGeom>
            <a:ln w="25400" cmpd="sng">
              <a:solidFill>
                <a:srgbClr val="00B0F0"/>
              </a:solidFill>
              <a:tailEnd type="triangle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41">
              <a:extLst>
                <a:ext uri="{FF2B5EF4-FFF2-40B4-BE49-F238E27FC236}">
                  <a16:creationId xmlns:a16="http://schemas.microsoft.com/office/drawing/2014/main" id="{8A865D7E-F74A-EEBD-A4F5-19D8A7EC60F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527301" y="3533647"/>
              <a:ext cx="2479329" cy="1628601"/>
            </a:xfrm>
            <a:prstGeom prst="curvedConnector3">
              <a:avLst/>
            </a:prstGeom>
            <a:ln w="25400" cmpd="sng">
              <a:solidFill>
                <a:srgbClr val="00B0F0"/>
              </a:solidFill>
              <a:tailEnd type="triangle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46">
              <a:extLst>
                <a:ext uri="{FF2B5EF4-FFF2-40B4-BE49-F238E27FC236}">
                  <a16:creationId xmlns:a16="http://schemas.microsoft.com/office/drawing/2014/main" id="{DAB76C60-855F-F2B5-6A63-2123DFF94CEE}"/>
                </a:ext>
              </a:extLst>
            </p:cNvPr>
            <p:cNvCxnSpPr/>
            <p:nvPr/>
          </p:nvCxnSpPr>
          <p:spPr>
            <a:xfrm>
              <a:off x="5651500" y="1663700"/>
              <a:ext cx="0" cy="3162300"/>
            </a:xfrm>
            <a:prstGeom prst="straightConnector1">
              <a:avLst/>
            </a:prstGeom>
            <a:ln w="25400" cmpd="sng">
              <a:solidFill>
                <a:srgbClr val="00B0F0"/>
              </a:solidFill>
              <a:tailEnd type="triangle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47">
              <a:extLst>
                <a:ext uri="{FF2B5EF4-FFF2-40B4-BE49-F238E27FC236}">
                  <a16:creationId xmlns:a16="http://schemas.microsoft.com/office/drawing/2014/main" id="{2042F014-F305-69F8-22CA-B5408F219A8E}"/>
                </a:ext>
              </a:extLst>
            </p:cNvPr>
            <p:cNvCxnSpPr>
              <a:cxnSpLocks/>
            </p:cNvCxnSpPr>
            <p:nvPr/>
          </p:nvCxnSpPr>
          <p:spPr>
            <a:xfrm>
              <a:off x="5651500" y="1383572"/>
              <a:ext cx="4254500" cy="508728"/>
            </a:xfrm>
            <a:prstGeom prst="straightConnector1">
              <a:avLst/>
            </a:prstGeom>
            <a:ln w="25400" cmpd="sng">
              <a:solidFill>
                <a:srgbClr val="00B0F0"/>
              </a:solidFill>
              <a:tailEnd type="triangle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5806853f4a7578ba053df6f419e0b998">
            <a:hlinkClick r:id="" action="ppaction://media"/>
            <a:extLst>
              <a:ext uri="{FF2B5EF4-FFF2-40B4-BE49-F238E27FC236}">
                <a16:creationId xmlns:a16="http://schemas.microsoft.com/office/drawing/2014/main" id="{1FDDFDE6-D999-81FA-8788-E40B995DD1F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6446" y="4450553"/>
            <a:ext cx="3818697" cy="23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">
            <a:extLst>
              <a:ext uri="{FF2B5EF4-FFF2-40B4-BE49-F238E27FC236}">
                <a16:creationId xmlns:a16="http://schemas.microsoft.com/office/drawing/2014/main" id="{7A7A002D-6E06-7644-943C-0E52712735BF}"/>
              </a:ext>
            </a:extLst>
          </p:cNvPr>
          <p:cNvSpPr txBox="1">
            <a:spLocks/>
          </p:cNvSpPr>
          <p:nvPr/>
        </p:nvSpPr>
        <p:spPr>
          <a:xfrm>
            <a:off x="-25263" y="162265"/>
            <a:ext cx="7250028" cy="38946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  <a:cs typeface="+mn-cs"/>
              </a:rPr>
              <a:t>目标跟踪结果展示</a:t>
            </a:r>
          </a:p>
        </p:txBody>
      </p:sp>
      <p:pic>
        <p:nvPicPr>
          <p:cNvPr id="17" name="airplane">
            <a:hlinkClick r:id="" action="ppaction://media"/>
            <a:extLst>
              <a:ext uri="{FF2B5EF4-FFF2-40B4-BE49-F238E27FC236}">
                <a16:creationId xmlns:a16="http://schemas.microsoft.com/office/drawing/2014/main" id="{E5BB621D-B28B-45F0-63F4-18B14DF36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55419" y="1259659"/>
            <a:ext cx="2641600" cy="1422400"/>
          </a:xfrm>
          <a:prstGeom prst="rect">
            <a:avLst/>
          </a:prstGeom>
        </p:spPr>
      </p:pic>
      <p:pic>
        <p:nvPicPr>
          <p:cNvPr id="19" name="airplane2">
            <a:hlinkClick r:id="" action="ppaction://media"/>
            <a:extLst>
              <a:ext uri="{FF2B5EF4-FFF2-40B4-BE49-F238E27FC236}">
                <a16:creationId xmlns:a16="http://schemas.microsoft.com/office/drawing/2014/main" id="{947B32F3-C6AD-EAC7-B53B-5E917CCA7F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46665" y="1259659"/>
            <a:ext cx="2641600" cy="1422400"/>
          </a:xfrm>
          <a:prstGeom prst="rect">
            <a:avLst/>
          </a:prstGeom>
        </p:spPr>
      </p:pic>
      <p:pic>
        <p:nvPicPr>
          <p:cNvPr id="21" name="airplane3">
            <a:hlinkClick r:id="" action="ppaction://media"/>
            <a:extLst>
              <a:ext uri="{FF2B5EF4-FFF2-40B4-BE49-F238E27FC236}">
                <a16:creationId xmlns:a16="http://schemas.microsoft.com/office/drawing/2014/main" id="{F46BDB31-5785-0187-2137-3F58719E128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59830" y="1259659"/>
            <a:ext cx="2641600" cy="1422400"/>
          </a:xfrm>
          <a:prstGeom prst="rect">
            <a:avLst/>
          </a:prstGeom>
        </p:spPr>
      </p:pic>
      <p:pic>
        <p:nvPicPr>
          <p:cNvPr id="23" name="airplane12">
            <a:hlinkClick r:id="" action="ppaction://media"/>
            <a:extLst>
              <a:ext uri="{FF2B5EF4-FFF2-40B4-BE49-F238E27FC236}">
                <a16:creationId xmlns:a16="http://schemas.microsoft.com/office/drawing/2014/main" id="{72603E02-EE39-B322-3CAB-91048D2D543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42368" y="1259659"/>
            <a:ext cx="2641600" cy="1422400"/>
          </a:xfrm>
          <a:prstGeom prst="rect">
            <a:avLst/>
          </a:prstGeom>
        </p:spPr>
      </p:pic>
      <p:pic>
        <p:nvPicPr>
          <p:cNvPr id="25" name="boat">
            <a:hlinkClick r:id="" action="ppaction://media"/>
            <a:extLst>
              <a:ext uri="{FF2B5EF4-FFF2-40B4-BE49-F238E27FC236}">
                <a16:creationId xmlns:a16="http://schemas.microsoft.com/office/drawing/2014/main" id="{AAB745F5-D7C0-BC68-EAAF-398A5E22716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55419" y="3174184"/>
            <a:ext cx="2641600" cy="1422400"/>
          </a:xfrm>
          <a:prstGeom prst="rect">
            <a:avLst/>
          </a:prstGeom>
        </p:spPr>
      </p:pic>
      <p:pic>
        <p:nvPicPr>
          <p:cNvPr id="27" name="boat2">
            <a:hlinkClick r:id="" action="ppaction://media"/>
            <a:extLst>
              <a:ext uri="{FF2B5EF4-FFF2-40B4-BE49-F238E27FC236}">
                <a16:creationId xmlns:a16="http://schemas.microsoft.com/office/drawing/2014/main" id="{10BF85B6-759F-7A23-7732-156D6B42CEFF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246665" y="3174184"/>
            <a:ext cx="2641600" cy="1422400"/>
          </a:xfrm>
          <a:prstGeom prst="rect">
            <a:avLst/>
          </a:prstGeom>
        </p:spPr>
      </p:pic>
      <p:pic>
        <p:nvPicPr>
          <p:cNvPr id="29" name="boat8">
            <a:hlinkClick r:id="" action="ppaction://media"/>
            <a:extLst>
              <a:ext uri="{FF2B5EF4-FFF2-40B4-BE49-F238E27FC236}">
                <a16:creationId xmlns:a16="http://schemas.microsoft.com/office/drawing/2014/main" id="{4605EC8C-F161-0A8C-FD4F-5CA560ED80F0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259830" y="3174184"/>
            <a:ext cx="2641600" cy="1422400"/>
          </a:xfrm>
          <a:prstGeom prst="rect">
            <a:avLst/>
          </a:prstGeom>
        </p:spPr>
      </p:pic>
      <p:pic>
        <p:nvPicPr>
          <p:cNvPr id="31" name="doublecar">
            <a:hlinkClick r:id="" action="ppaction://media"/>
            <a:extLst>
              <a:ext uri="{FF2B5EF4-FFF2-40B4-BE49-F238E27FC236}">
                <a16:creationId xmlns:a16="http://schemas.microsoft.com/office/drawing/2014/main" id="{C885465D-BE78-0678-FA70-AED960D0A630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55419" y="4969601"/>
            <a:ext cx="2641600" cy="1422400"/>
          </a:xfrm>
          <a:prstGeom prst="rect">
            <a:avLst/>
          </a:prstGeom>
        </p:spPr>
      </p:pic>
      <p:pic>
        <p:nvPicPr>
          <p:cNvPr id="33" name="doublecar6">
            <a:hlinkClick r:id="" action="ppaction://media"/>
            <a:extLst>
              <a:ext uri="{FF2B5EF4-FFF2-40B4-BE49-F238E27FC236}">
                <a16:creationId xmlns:a16="http://schemas.microsoft.com/office/drawing/2014/main" id="{BB365407-5C37-9B3B-6ECD-5B7E53A0DC24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46665" y="4933860"/>
            <a:ext cx="2641600" cy="1422400"/>
          </a:xfrm>
          <a:prstGeom prst="rect">
            <a:avLst/>
          </a:prstGeom>
        </p:spPr>
      </p:pic>
      <p:pic>
        <p:nvPicPr>
          <p:cNvPr id="34" name="human">
            <a:hlinkClick r:id="" action="ppaction://media"/>
            <a:extLst>
              <a:ext uri="{FF2B5EF4-FFF2-40B4-BE49-F238E27FC236}">
                <a16:creationId xmlns:a16="http://schemas.microsoft.com/office/drawing/2014/main" id="{8B850730-EB43-AC5E-9C3C-AB8CF2F75C17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259830" y="4933860"/>
            <a:ext cx="2641600" cy="1422400"/>
          </a:xfrm>
          <a:prstGeom prst="rect">
            <a:avLst/>
          </a:prstGeom>
        </p:spPr>
      </p:pic>
      <p:pic>
        <p:nvPicPr>
          <p:cNvPr id="35" name="triple">
            <a:hlinkClick r:id="" action="ppaction://media"/>
            <a:extLst>
              <a:ext uri="{FF2B5EF4-FFF2-40B4-BE49-F238E27FC236}">
                <a16:creationId xmlns:a16="http://schemas.microsoft.com/office/drawing/2014/main" id="{3B41185A-1153-8A3E-FAC8-EAFAEA7047BB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142368" y="4933860"/>
            <a:ext cx="2641600" cy="1422400"/>
          </a:xfrm>
          <a:prstGeom prst="rect">
            <a:avLst/>
          </a:prstGeom>
        </p:spPr>
      </p:pic>
      <p:pic>
        <p:nvPicPr>
          <p:cNvPr id="37" name="airplane14">
            <a:hlinkClick r:id="" action="ppaction://media"/>
            <a:extLst>
              <a:ext uri="{FF2B5EF4-FFF2-40B4-BE49-F238E27FC236}">
                <a16:creationId xmlns:a16="http://schemas.microsoft.com/office/drawing/2014/main" id="{55656193-674F-5757-78A8-D080491E0520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9142368" y="3174184"/>
            <a:ext cx="2641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6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1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1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31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31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2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98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4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2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2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84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4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决赛文件\硬件分布.png硬件分布">
            <a:extLst>
              <a:ext uri="{FF2B5EF4-FFF2-40B4-BE49-F238E27FC236}">
                <a16:creationId xmlns:a16="http://schemas.microsoft.com/office/drawing/2014/main" id="{4BA18DE4-0426-F662-9AE4-B68136725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772626"/>
            <a:ext cx="4514247" cy="4318840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EC49780A-A65D-F31B-7F99-1B9F45963160}"/>
              </a:ext>
            </a:extLst>
          </p:cNvPr>
          <p:cNvSpPr txBox="1">
            <a:spLocks/>
          </p:cNvSpPr>
          <p:nvPr/>
        </p:nvSpPr>
        <p:spPr>
          <a:xfrm>
            <a:off x="-25263" y="162265"/>
            <a:ext cx="7250028" cy="38946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  <a:cs typeface="+mn-cs"/>
              </a:rPr>
              <a:t>酿酒葡萄病虫害智能精准检测机器人</a:t>
            </a:r>
          </a:p>
        </p:txBody>
      </p:sp>
      <p:pic>
        <p:nvPicPr>
          <p:cNvPr id="3" name="55f8f697c124c67bc1aa6ac04c8d760a">
            <a:hlinkClick r:id="" action="ppaction://media"/>
            <a:extLst>
              <a:ext uri="{FF2B5EF4-FFF2-40B4-BE49-F238E27FC236}">
                <a16:creationId xmlns:a16="http://schemas.microsoft.com/office/drawing/2014/main" id="{489DA394-363B-7CDF-FB21-C1E9E2CDE3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16" end="250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2168" y="1008289"/>
            <a:ext cx="6726391" cy="38116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5C569D-323C-0A92-3BC1-795EBB2C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3880" y="4819910"/>
            <a:ext cx="1405595" cy="19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31D6FC-415C-5608-6E9A-36CAE5E80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t="8434" r="14008" b="10067"/>
          <a:stretch/>
        </p:blipFill>
        <p:spPr>
          <a:xfrm rot="16200000">
            <a:off x="5695994" y="4505621"/>
            <a:ext cx="1555561" cy="231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A479B-9A84-B6D8-EE74-4313023AB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1698" y="5015373"/>
            <a:ext cx="1405595" cy="184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D121A9-5B0F-9AEA-EFAC-5BFD9BFC4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7"/>
          <a:stretch/>
        </p:blipFill>
        <p:spPr>
          <a:xfrm>
            <a:off x="194002" y="5170052"/>
            <a:ext cx="2422574" cy="1154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9816E9-FC5A-F2C9-5E8D-46BFBFF0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7"/>
          <a:stretch/>
        </p:blipFill>
        <p:spPr>
          <a:xfrm>
            <a:off x="961197" y="6024146"/>
            <a:ext cx="2809165" cy="75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5B6E0C-AE40-3DD0-FA91-EA5F13411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513" y="5091181"/>
            <a:ext cx="2422575" cy="172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ED7D20D-21C2-438B-A525-4F5D9BCE1828}"/>
              </a:ext>
            </a:extLst>
          </p:cNvPr>
          <p:cNvSpPr txBox="1"/>
          <p:nvPr/>
        </p:nvSpPr>
        <p:spPr>
          <a:xfrm>
            <a:off x="2698423" y="5091181"/>
            <a:ext cx="1705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spc="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人民网、新华网</a:t>
            </a:r>
            <a:r>
              <a:rPr lang="zh-CN" altLang="en-US" b="1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等多家媒体报道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模板页面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  <a:prstDash val="sysDash"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148</Words>
  <Application>Microsoft Macintosh PowerPoint</Application>
  <PresentationFormat>宽屏</PresentationFormat>
  <Paragraphs>24</Paragraphs>
  <Slides>5</Slides>
  <Notes>3</Notes>
  <HiddenSlides>0</HiddenSlides>
  <MMClips>15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等线</vt:lpstr>
      <vt:lpstr>黑体</vt:lpstr>
      <vt:lpstr>微软雅黑</vt:lpstr>
      <vt:lpstr>Arial</vt:lpstr>
      <vt:lpstr>Segoe UI</vt:lpstr>
      <vt:lpstr>Times New Roman</vt:lpstr>
      <vt:lpstr>模板页面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高光谱图像解混</dc:title>
  <dc:creator>熊 凤超</dc:creator>
  <cp:lastModifiedBy>熊 凤超</cp:lastModifiedBy>
  <cp:revision>1180</cp:revision>
  <cp:lastPrinted>2022-09-02T08:21:28Z</cp:lastPrinted>
  <dcterms:created xsi:type="dcterms:W3CDTF">2021-04-26T04:02:29Z</dcterms:created>
  <dcterms:modified xsi:type="dcterms:W3CDTF">2024-11-10T03:32:59Z</dcterms:modified>
</cp:coreProperties>
</file>